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01" r:id="rId3"/>
    <p:sldId id="278" r:id="rId4"/>
    <p:sldId id="279" r:id="rId5"/>
    <p:sldId id="280" r:id="rId6"/>
    <p:sldId id="302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303" r:id="rId17"/>
    <p:sldId id="290" r:id="rId18"/>
    <p:sldId id="291" r:id="rId19"/>
    <p:sldId id="292" r:id="rId20"/>
    <p:sldId id="304" r:id="rId21"/>
    <p:sldId id="293" r:id="rId22"/>
    <p:sldId id="294" r:id="rId23"/>
    <p:sldId id="295" r:id="rId24"/>
    <p:sldId id="296" r:id="rId25"/>
    <p:sldId id="298" r:id="rId26"/>
    <p:sldId id="299" r:id="rId2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33" autoAdjust="0"/>
    <p:restoredTop sz="61265" autoAdjust="0"/>
  </p:normalViewPr>
  <p:slideViewPr>
    <p:cSldViewPr>
      <p:cViewPr>
        <p:scale>
          <a:sx n="66" d="100"/>
          <a:sy n="66" d="100"/>
        </p:scale>
        <p:origin x="95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7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6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r">
              <a:defRPr sz="1100"/>
            </a:lvl1pPr>
          </a:lstStyle>
          <a:p>
            <a:fld id="{5CAE133A-4028-4E2B-B049-6F148B77E5AB}" type="datetime1">
              <a:rPr lang="en-US" smtClean="0"/>
              <a:t>21-Jun-22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6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r">
              <a:defRPr sz="1100"/>
            </a:lvl1pPr>
          </a:lstStyle>
          <a:p>
            <a:fld id="{4825AA9F-B079-466D-A19E-A0BED09FA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14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9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r">
              <a:defRPr sz="1200"/>
            </a:lvl1pPr>
          </a:lstStyle>
          <a:p>
            <a:fld id="{A9B5FCE6-2331-4AF4-8362-9D091070A463}" type="datetime1">
              <a:rPr lang="en-US" smtClean="0"/>
              <a:t>21-Jun-22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2313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701" tIns="43851" rIns="87701" bIns="4385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87701" tIns="43851" rIns="87701" bIns="4385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9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r">
              <a:defRPr sz="1200"/>
            </a:lvl1pPr>
          </a:lstStyle>
          <a:p>
            <a:fld id="{7106D8DA-1A55-4414-9F6D-9B871CCC3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333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899B3EB-F4B9-4EC3-8874-9456869D1B5F}" type="datetime1">
              <a:rPr lang="en-US" smtClean="0"/>
              <a:t>21-Jun-22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2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E520-94D8-471E-9246-3DA957E543CE}" type="datetime1">
              <a:rPr lang="en-US" smtClean="0"/>
              <a:t>21-Jun-22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A059-0900-46A5-86CD-6CBACA225E83}" type="datetime1">
              <a:rPr lang="en-US" smtClean="0"/>
              <a:t>21-Jun-22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0799-E2B8-4119-BEA9-5BBF8CE2B0FA}" type="datetime1">
              <a:rPr lang="en-US" smtClean="0"/>
              <a:t>21-Jun-22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913C-A7DD-4021-AFBC-947EB765CE4C}" type="datetime1">
              <a:rPr lang="en-US" smtClean="0"/>
              <a:t>21-Jun-22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64FA-CC1B-47DB-A93A-6B4BBC436045}" type="datetime1">
              <a:rPr lang="en-US" smtClean="0"/>
              <a:t>21-Jun-22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A4E8-8C0A-4D25-81B1-03C2082B47D6}" type="datetime1">
              <a:rPr lang="en-US" smtClean="0"/>
              <a:t>21-Jun-22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1D4E8-1CCE-4EFF-A36C-E105DDD56AAD}" type="datetime1">
              <a:rPr lang="en-US" smtClean="0"/>
              <a:t>21-Jun-22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1C7D-1228-46DC-9402-5957496C3C04}" type="datetime1">
              <a:rPr lang="en-US" smtClean="0"/>
              <a:t>21-Jun-22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DF6C-52F4-4529-BC53-6E2674900ED7}" type="datetime1">
              <a:rPr lang="en-US" smtClean="0"/>
              <a:t>21-Jun-22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FFD2-C90D-4BD9-95AC-D49FE82B0BB0}" type="datetime1">
              <a:rPr lang="en-US" smtClean="0"/>
              <a:t>21-Jun-22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32C9-888E-4264-AE70-E187E0827B99}" type="datetime1">
              <a:rPr lang="en-US" smtClean="0"/>
              <a:t>21-Jun-22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C945B-C34E-410F-BC8F-BE6BC04FBFD5}" type="datetime1">
              <a:rPr lang="en-US" smtClean="0"/>
              <a:t>21-Jun-22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549" y="4859834"/>
            <a:ext cx="7239000" cy="83099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cap="small" dirty="0"/>
              <a:t>Dr. Asif Zaman</a:t>
            </a:r>
          </a:p>
          <a:p>
            <a:pPr lvl="0" algn="ctr"/>
            <a:r>
              <a:rPr lang="en-US" cap="small" dirty="0"/>
              <a:t>Associate Professor, CSE, RU</a:t>
            </a:r>
            <a:endParaRPr lang="en-US" sz="1600" cap="small" dirty="0"/>
          </a:p>
        </p:txBody>
      </p:sp>
      <p:sp>
        <p:nvSpPr>
          <p:cNvPr id="6" name="TextBox 5"/>
          <p:cNvSpPr txBox="1"/>
          <p:nvPr/>
        </p:nvSpPr>
        <p:spPr>
          <a:xfrm>
            <a:off x="228598" y="363512"/>
            <a:ext cx="8724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50000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CSE3151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buSzPct val="50000"/>
            </a:pPr>
            <a:r>
              <a:rPr lang="en-US" sz="4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8150" y="2477464"/>
            <a:ext cx="1545795" cy="14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96628" y="6504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C301F-A611-944C-85B0-C651AE4BCB61}"/>
              </a:ext>
            </a:extLst>
          </p:cNvPr>
          <p:cNvSpPr txBox="1"/>
          <p:nvPr/>
        </p:nvSpPr>
        <p:spPr>
          <a:xfrm>
            <a:off x="1" y="416368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(Session 2018-19)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6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16EFD-6C33-B94E-A287-50B6B469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A12C5-0A3F-E749-8013-680D89713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Data terminal equipment </a:t>
            </a:r>
            <a:r>
              <a:rPr lang="en-US" sz="2400" dirty="0"/>
              <a:t>devices are end systems that communicate across the X.25 network.</a:t>
            </a:r>
          </a:p>
          <a:p>
            <a:r>
              <a:rPr lang="en-US" sz="2400" dirty="0"/>
              <a:t>They are usually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Terminals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personal computers</a:t>
            </a:r>
            <a:r>
              <a:rPr lang="en-US" sz="2400" dirty="0"/>
              <a:t>, or 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network hosts</a:t>
            </a:r>
            <a:r>
              <a:rPr lang="en-US" sz="2400" dirty="0"/>
              <a:t>,	</a:t>
            </a:r>
          </a:p>
          <a:p>
            <a:pPr marL="0" indent="0">
              <a:buNone/>
            </a:pPr>
            <a:r>
              <a:rPr lang="en-US" sz="2400" dirty="0"/>
              <a:t>	and are 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located on the premises of 	individual 	subscribers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B79C4-353C-E248-AF6D-587E7E1F2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3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C3C19-D1F1-8B44-B980-426943F55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EF442-B125-FF47-B495-D14D00588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DCE</a:t>
            </a:r>
            <a:r>
              <a:rPr lang="en-US" sz="2800" dirty="0"/>
              <a:t> devices are communications devices, </a:t>
            </a:r>
            <a:br>
              <a:rPr lang="en-US" sz="2800" dirty="0"/>
            </a:br>
            <a:r>
              <a:rPr lang="en-US" sz="2800" dirty="0"/>
              <a:t>such as 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Modems and packet switches</a:t>
            </a:r>
            <a:r>
              <a:rPr lang="en-US" sz="2800" dirty="0"/>
              <a:t>, that provide the interface between DTE devices and a PSE, and are generally located in the carrier's facilities. </a:t>
            </a:r>
          </a:p>
          <a:p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PSEs are switches that compose the bulk of the carrier’s network.</a:t>
            </a:r>
            <a:r>
              <a:rPr lang="en-US" sz="2800" dirty="0"/>
              <a:t> </a:t>
            </a:r>
          </a:p>
          <a:p>
            <a:r>
              <a:rPr lang="en-US" sz="2800" dirty="0"/>
              <a:t>They transfer data from one DTE device to</a:t>
            </a:r>
            <a:br>
              <a:rPr lang="en-US" sz="2800" dirty="0"/>
            </a:br>
            <a:r>
              <a:rPr lang="en-US" sz="2800" dirty="0"/>
              <a:t>another through the X.25 PSN.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4F4DC-1CCF-A44D-B0CD-4AE021C2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85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7A8EB-97F2-3340-839A-87F9DC2E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D8146-FB16-0E49-A224-0A62BD493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PSEs are switches that compose the bulk of the carrier's network. </a:t>
            </a:r>
          </a:p>
          <a:p>
            <a:r>
              <a:rPr lang="en-US" sz="2400" dirty="0"/>
              <a:t>They transfer data from one DTE device to another through the X.25 PSN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A628A-F4C2-3640-BD13-579077D53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50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9EA-CA42-D744-A2DC-C5708EB19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Packet Assembler/Disassembler (PAD)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31CD7-9ACC-5F4E-861B-70591FDAA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packet assembler/disassembler </a:t>
            </a:r>
            <a:r>
              <a:rPr lang="en-US" sz="2400" dirty="0"/>
              <a:t>(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PAD</a:t>
            </a:r>
            <a:r>
              <a:rPr lang="en-US" sz="2400" dirty="0"/>
              <a:t>) is a device commonly found in X.25 networks.</a:t>
            </a:r>
          </a:p>
          <a:p>
            <a:r>
              <a:rPr lang="en-US" sz="2400" dirty="0"/>
              <a:t>The PAD is located between a DTE device and a DCE device, and </a:t>
            </a:r>
          </a:p>
          <a:p>
            <a:r>
              <a:rPr lang="en-US" sz="2400" dirty="0"/>
              <a:t>it performs three 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primary functions</a:t>
            </a:r>
            <a:r>
              <a:rPr lang="en-US" sz="2400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Buffering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(storing data until a device is ready to process it),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Packet assembly</a:t>
            </a:r>
            <a:r>
              <a:rPr lang="en-US" sz="2400" dirty="0"/>
              <a:t>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Packet disassembly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C7CD0-559F-F144-B432-A1E38B89F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6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12794-F369-B242-A18E-9845DBCC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X.25 Protocol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3375B5-333A-3144-B42E-1C2430051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9000" y="1828800"/>
            <a:ext cx="5005999" cy="2768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08FA1-DBC8-CA42-9193-FA118267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1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428F-0024-4642-A785-C1AD58DC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X.25 Protocol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C1D2AB-B693-424D-BA88-7F91C90CA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3385"/>
          <a:stretch/>
        </p:blipFill>
        <p:spPr>
          <a:xfrm>
            <a:off x="870126" y="1363345"/>
            <a:ext cx="7816674" cy="21097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B7427-98FE-7844-A7C1-6740D77C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AC1D2AB-B693-424D-BA88-7F91C90CA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09"/>
          <a:stretch/>
        </p:blipFill>
        <p:spPr>
          <a:xfrm>
            <a:off x="870126" y="3810000"/>
            <a:ext cx="7816674" cy="22399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190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428F-0024-4642-A785-C1AD58DC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X.25 Protocol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C1D2AB-B693-424D-BA88-7F91C90CA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509"/>
          <a:stretch/>
        </p:blipFill>
        <p:spPr>
          <a:xfrm>
            <a:off x="859616" y="1673416"/>
            <a:ext cx="7816674" cy="2239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B7427-98FE-7844-A7C1-6740D77C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EA0A1-35C1-644A-B6A8-71EC8BEA57DE}"/>
              </a:ext>
            </a:extLst>
          </p:cNvPr>
          <p:cNvSpPr/>
          <p:nvPr/>
        </p:nvSpPr>
        <p:spPr>
          <a:xfrm>
            <a:off x="3200400" y="2311732"/>
            <a:ext cx="5943600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555555"/>
                </a:solidFill>
                <a:latin typeface="Arial" panose="020B0604020202020204" pitchFamily="34" charset="0"/>
              </a:rPr>
              <a:t>U-frame is used to set up and disconnect the connection between DTE and DCE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6DEB4-CD6D-694C-AAE3-2431624F4676}"/>
              </a:ext>
            </a:extLst>
          </p:cNvPr>
          <p:cNvSpPr/>
          <p:nvPr/>
        </p:nvSpPr>
        <p:spPr>
          <a:xfrm>
            <a:off x="3200400" y="3620216"/>
            <a:ext cx="5919716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55555"/>
                </a:solidFill>
                <a:latin typeface="Arial" panose="020B0604020202020204" pitchFamily="34" charset="0"/>
              </a:rPr>
              <a:t>S-frame is used for error control and flow control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E6F1A0-113B-D545-AA74-91D81928AA7E}"/>
              </a:ext>
            </a:extLst>
          </p:cNvPr>
          <p:cNvSpPr/>
          <p:nvPr/>
        </p:nvSpPr>
        <p:spPr>
          <a:xfrm>
            <a:off x="3200400" y="2968441"/>
            <a:ext cx="5943600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/>
            <a:r>
              <a:rPr lang="en-US" dirty="0">
                <a:solidFill>
                  <a:srgbClr val="555555"/>
                </a:solidFill>
                <a:latin typeface="Arial" panose="020B0604020202020204" pitchFamily="34" charset="0"/>
              </a:rPr>
              <a:t> I-frames are used to encapsulate PLP packets from the upper layer..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313" y="4527967"/>
            <a:ext cx="2315774" cy="163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0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0E95A-4080-A843-A431-28C1EF35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X.25 Protocol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C5A849-74AC-374C-A86D-4D689B713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76400"/>
            <a:ext cx="8229600" cy="3344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24A9F-5F6B-FC4F-A14B-74D1EA52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78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C88B-6E29-354D-84EF-E189BF1D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 circuits in X.25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932DB-0003-5E49-B3CF-3AA528F4E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Two types of virtual circuit exists in x.25</a:t>
            </a:r>
          </a:p>
          <a:p>
            <a:pPr lvl="1"/>
            <a:r>
              <a:rPr lang="en-US" sz="2400" dirty="0"/>
              <a:t>Switched virtual circuits (SVCs)</a:t>
            </a:r>
          </a:p>
          <a:p>
            <a:pPr lvl="1"/>
            <a:r>
              <a:rPr lang="en-US" sz="2400" dirty="0"/>
              <a:t>Permanent virtual circuit (PVCs) 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B6438-D9EA-4E4F-904E-635FF291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42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41C4-ADAA-F841-96EB-813235E7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SVC &amp; PVC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80086-C0C5-4E4B-A615-AAF495BD5773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just"/>
            <a:r>
              <a:rPr lang="en-US" b="1" cap="small" dirty="0"/>
              <a:t>Switched virtual circuits (SVCs)</a:t>
            </a:r>
            <a:r>
              <a:rPr lang="en-US" cap="small" dirty="0"/>
              <a:t> </a:t>
            </a:r>
            <a:r>
              <a:rPr lang="en-US" cap="small" dirty="0" smtClean="0"/>
              <a:t>are:</a:t>
            </a:r>
          </a:p>
          <a:p>
            <a:pPr lvl="1" algn="just"/>
            <a:r>
              <a:rPr lang="en-US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temporary</a:t>
            </a:r>
            <a:r>
              <a:rPr lang="en-US" dirty="0" smtClean="0"/>
              <a:t> </a:t>
            </a:r>
            <a:r>
              <a:rPr lang="en-US" dirty="0"/>
              <a:t>connections used for irregular data transfers. </a:t>
            </a:r>
            <a:endParaRPr lang="en-US" dirty="0" smtClean="0"/>
          </a:p>
          <a:p>
            <a:pPr lvl="1" algn="just"/>
            <a:r>
              <a:rPr lang="en-US" dirty="0" smtClean="0"/>
              <a:t>They </a:t>
            </a:r>
            <a:r>
              <a:rPr lang="en-US" dirty="0"/>
              <a:t>require that two </a:t>
            </a:r>
            <a:r>
              <a:rPr lang="en-US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DTE devices </a:t>
            </a:r>
            <a:r>
              <a:rPr lang="en-US" dirty="0"/>
              <a:t>establish, maintain, and terminate a </a:t>
            </a:r>
            <a:r>
              <a:rPr lang="en-US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session</a:t>
            </a:r>
            <a:r>
              <a:rPr lang="en-US" dirty="0"/>
              <a:t> each time the devices need to communicate.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1EE5C-C242-4D41-B90D-54F981B7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8052FE-0898-A240-9B1E-D07111B4C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5051825" cy="2612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B75C89-D23D-5C4A-A681-27FFBB01F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594" y="2612395"/>
            <a:ext cx="4993314" cy="404651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CB4BD60-2DD3-A14F-A6EE-02645817CAD3}"/>
              </a:ext>
            </a:extLst>
          </p:cNvPr>
          <p:cNvSpPr/>
          <p:nvPr/>
        </p:nvSpPr>
        <p:spPr>
          <a:xfrm>
            <a:off x="2047594" y="1295400"/>
            <a:ext cx="4985431" cy="685800"/>
          </a:xfrm>
          <a:prstGeom prst="roundRect">
            <a:avLst/>
          </a:prstGeom>
          <a:solidFill>
            <a:schemeClr val="accent2">
              <a:alpha val="1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4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41C4-ADAA-F841-96EB-813235E7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SVC &amp; PVC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80086-C0C5-4E4B-A615-AAF495BD5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cap="small" dirty="0" smtClean="0"/>
              <a:t>Permanent </a:t>
            </a:r>
            <a:r>
              <a:rPr lang="en-US" b="1" cap="small" dirty="0"/>
              <a:t>virtual circuits (PVCs</a:t>
            </a:r>
            <a:r>
              <a:rPr lang="en-US" b="1" cap="small" dirty="0" smtClean="0"/>
              <a:t>)</a:t>
            </a:r>
            <a:r>
              <a:rPr lang="en-US" b="1" dirty="0" smtClean="0"/>
              <a:t> </a:t>
            </a:r>
            <a:r>
              <a:rPr lang="en-US" dirty="0" smtClean="0"/>
              <a:t>are:</a:t>
            </a:r>
          </a:p>
          <a:p>
            <a:pPr lvl="1" algn="just"/>
            <a:r>
              <a:rPr lang="en-US" dirty="0" smtClean="0"/>
              <a:t>permanently </a:t>
            </a:r>
            <a:r>
              <a:rPr lang="en-US" dirty="0"/>
              <a:t>established connections used for frequent and consistent data transfers. </a:t>
            </a:r>
            <a:endParaRPr lang="en-US" dirty="0" smtClean="0"/>
          </a:p>
          <a:p>
            <a:pPr lvl="1" algn="just"/>
            <a:r>
              <a:rPr lang="en-US" dirty="0" smtClean="0"/>
              <a:t>PVCs </a:t>
            </a:r>
            <a:r>
              <a:rPr lang="en-US" dirty="0"/>
              <a:t>do not require that sessions be established and terminated. </a:t>
            </a:r>
          </a:p>
          <a:p>
            <a:pPr lvl="1" algn="just"/>
            <a:r>
              <a:rPr lang="en-US" dirty="0"/>
              <a:t>Therefore, DTEs can begin transferring data  whenever necessary because the session is always active</a:t>
            </a:r>
          </a:p>
          <a:p>
            <a:pPr algn="just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1EE5C-C242-4D41-B90D-54F981B7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74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EE68E-8935-F34E-AC35-5F1A89DF0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E2C41F-6608-9B4F-8A35-62CB74875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335" y="1439247"/>
            <a:ext cx="6194665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D7B3B-31F4-F948-AA6D-E31C8EAF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4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C1F6B-A918-8F4E-96CF-D1AC1C9C7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X.25 Protocol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AF4CBA-72AE-3645-813E-D8EBC0DAF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1888859"/>
            <a:ext cx="8229600" cy="39486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DFD98-44D0-C343-B74F-374D2A34F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4419600"/>
            <a:ext cx="3657600" cy="258470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886200" y="4876800"/>
            <a:ext cx="1143000" cy="685800"/>
          </a:xfrm>
          <a:prstGeom prst="ellipse">
            <a:avLst/>
          </a:prstGeom>
          <a:solidFill>
            <a:srgbClr val="FFFF00">
              <a:alpha val="19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77000" y="4648200"/>
            <a:ext cx="1143000" cy="685800"/>
          </a:xfrm>
          <a:prstGeom prst="ellipse">
            <a:avLst/>
          </a:prstGeom>
          <a:solidFill>
            <a:srgbClr val="FFFF00">
              <a:alpha val="19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A3DB2-3E5B-B64E-8BD2-D699EEFF6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X.25 Protocol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B1BC67-77DD-B340-9A9A-E0A572AAE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339" y="1600200"/>
            <a:ext cx="7659322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BABDD-625B-034B-9F8F-9722BCA4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06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EEF2-0E0C-0745-AC8F-742F539A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PLP Packet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7D692E-909F-C644-8D00-B3228BBF4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493" y="1243486"/>
            <a:ext cx="8229600" cy="28620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E31C1-3CAF-7E4C-81B5-2E7669E45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11698D-D0BC-2D43-A9F9-F1624A90A686}"/>
              </a:ext>
            </a:extLst>
          </p:cNvPr>
          <p:cNvSpPr/>
          <p:nvPr/>
        </p:nvSpPr>
        <p:spPr>
          <a:xfrm>
            <a:off x="541361" y="4572000"/>
            <a:ext cx="8534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GFI or General Format Identifier is a 4 bit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LCN- Logical Channel Number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PTI or Packet Type Identifier defines the type of packet, viz. data packet or control packet.</a:t>
            </a:r>
          </a:p>
        </p:txBody>
      </p:sp>
    </p:spTree>
    <p:extLst>
      <p:ext uri="{BB962C8B-B14F-4D97-AF65-F5344CB8AC3E}">
        <p14:creationId xmlns:p14="http://schemas.microsoft.com/office/powerpoint/2010/main" val="424706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1420-1963-DF47-ADF6-01FEF26A6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PLP Packet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CCA6FD-58AB-2142-8F22-100025D61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612" y="1417638"/>
            <a:ext cx="6868467" cy="47085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FEE70-DCD6-DC43-B032-96522E04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01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993190-8419-1544-85B2-8C3C46E1B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156568"/>
            <a:ext cx="7135425" cy="49695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B8FF4-8586-7042-BA83-4922AAA6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72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C6C1-205F-DF48-9DC8-CC9B5F5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Switching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6B97C-12F7-C34A-9C74-CBF923AD6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Switching ????</a:t>
            </a:r>
          </a:p>
          <a:p>
            <a:r>
              <a:rPr lang="en-US" sz="2800" dirty="0"/>
              <a:t>Switching is the 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practice of directing a signal or data </a:t>
            </a:r>
            <a:r>
              <a:rPr lang="en-US" sz="2800" dirty="0"/>
              <a:t>element toward a particular hardware destination.</a:t>
            </a:r>
          </a:p>
          <a:p>
            <a:endParaRPr lang="en-US" sz="2800" dirty="0"/>
          </a:p>
          <a:p>
            <a:r>
              <a:rPr lang="en-US" sz="2800" dirty="0"/>
              <a:t>Two types: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Circuit switching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Packet Switching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1DC18-5A7E-FB4E-AF5C-BEE7BC026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85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2F616-C7DC-D349-8EB2-93C03016C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Switching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902108-C4DC-084A-9F92-0EF3453C6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830387"/>
            <a:ext cx="6438224" cy="4525963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E9309-2717-5144-A8AC-B4AE8264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6D8CD5-E9F9-E747-8A1F-488F1D57C74A}"/>
              </a:ext>
            </a:extLst>
          </p:cNvPr>
          <p:cNvCxnSpPr>
            <a:cxnSpLocks/>
          </p:cNvCxnSpPr>
          <p:nvPr/>
        </p:nvCxnSpPr>
        <p:spPr>
          <a:xfrm>
            <a:off x="1905000" y="2743200"/>
            <a:ext cx="381000" cy="228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36825B-D801-5B43-9C3C-2E9F0EF37DCA}"/>
              </a:ext>
            </a:extLst>
          </p:cNvPr>
          <p:cNvCxnSpPr>
            <a:cxnSpLocks/>
          </p:cNvCxnSpPr>
          <p:nvPr/>
        </p:nvCxnSpPr>
        <p:spPr>
          <a:xfrm>
            <a:off x="3039035" y="3169025"/>
            <a:ext cx="609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3EA653-DBFA-CD41-AA09-A9D0B0D11251}"/>
              </a:ext>
            </a:extLst>
          </p:cNvPr>
          <p:cNvCxnSpPr>
            <a:cxnSpLocks/>
          </p:cNvCxnSpPr>
          <p:nvPr/>
        </p:nvCxnSpPr>
        <p:spPr>
          <a:xfrm flipV="1">
            <a:off x="3833194" y="2537012"/>
            <a:ext cx="639412" cy="6320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E6FBB6-7C0E-E54A-9829-12A08F575D34}"/>
              </a:ext>
            </a:extLst>
          </p:cNvPr>
          <p:cNvCxnSpPr>
            <a:cxnSpLocks/>
          </p:cNvCxnSpPr>
          <p:nvPr/>
        </p:nvCxnSpPr>
        <p:spPr>
          <a:xfrm>
            <a:off x="4572000" y="253701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32C38B-C4BA-244B-808E-4AEC2235B2DB}"/>
              </a:ext>
            </a:extLst>
          </p:cNvPr>
          <p:cNvCxnSpPr>
            <a:cxnSpLocks/>
          </p:cNvCxnSpPr>
          <p:nvPr/>
        </p:nvCxnSpPr>
        <p:spPr>
          <a:xfrm>
            <a:off x="5128594" y="2537012"/>
            <a:ext cx="628312" cy="1299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8E6ED7-9557-E044-AFD7-1B4C3C94FD57}"/>
              </a:ext>
            </a:extLst>
          </p:cNvPr>
          <p:cNvCxnSpPr>
            <a:cxnSpLocks/>
          </p:cNvCxnSpPr>
          <p:nvPr/>
        </p:nvCxnSpPr>
        <p:spPr>
          <a:xfrm>
            <a:off x="5765479" y="2685956"/>
            <a:ext cx="635321" cy="3620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42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1782A-D2F0-D849-80D9-86791661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Switching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B60B4-8985-C344-B1DF-200EF18B5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small" dirty="0"/>
              <a:t>Switching Comparison</a:t>
            </a:r>
          </a:p>
          <a:p>
            <a:pPr lvl="1"/>
            <a:r>
              <a:rPr lang="en-US" dirty="0"/>
              <a:t>Circuit switching vs Packet Switching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82203-DB22-A04A-8536-184F8EB56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11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1CE19-B189-A847-B8E1-F7675219D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Switching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88AE1F-5064-A441-B254-E4C18FB9D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829"/>
          <a:stretch/>
        </p:blipFill>
        <p:spPr>
          <a:xfrm>
            <a:off x="457200" y="1614281"/>
            <a:ext cx="8229600" cy="41007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AC6EE-39FE-8B40-B22B-3A14138C3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2286000"/>
            <a:ext cx="3730625" cy="304800"/>
          </a:xfrm>
          <a:prstGeom prst="rect">
            <a:avLst/>
          </a:prstGeom>
          <a:solidFill>
            <a:srgbClr val="FFFF00">
              <a:alpha val="4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2600960"/>
            <a:ext cx="3729046" cy="304800"/>
          </a:xfrm>
          <a:prstGeom prst="rect">
            <a:avLst/>
          </a:prstGeom>
          <a:solidFill>
            <a:srgbClr val="00B050">
              <a:alpha val="4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41375" y="2915920"/>
            <a:ext cx="3730625" cy="304800"/>
          </a:xfrm>
          <a:prstGeom prst="rect">
            <a:avLst/>
          </a:prstGeom>
          <a:solidFill>
            <a:srgbClr val="FFFF00">
              <a:alpha val="4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1375" y="3235960"/>
            <a:ext cx="3729046" cy="304800"/>
          </a:xfrm>
          <a:prstGeom prst="rect">
            <a:avLst/>
          </a:prstGeom>
          <a:solidFill>
            <a:srgbClr val="00B050">
              <a:alpha val="4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6621" y="3550920"/>
            <a:ext cx="3730625" cy="304800"/>
          </a:xfrm>
          <a:prstGeom prst="rect">
            <a:avLst/>
          </a:prstGeom>
          <a:solidFill>
            <a:srgbClr val="FFFF00">
              <a:alpha val="4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6621" y="3870960"/>
            <a:ext cx="3729046" cy="304800"/>
          </a:xfrm>
          <a:prstGeom prst="rect">
            <a:avLst/>
          </a:prstGeom>
          <a:solidFill>
            <a:srgbClr val="00B050">
              <a:alpha val="4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6621" y="4196080"/>
            <a:ext cx="3730625" cy="304800"/>
          </a:xfrm>
          <a:prstGeom prst="rect">
            <a:avLst/>
          </a:prstGeom>
          <a:solidFill>
            <a:srgbClr val="FFFF00">
              <a:alpha val="4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36621" y="4516120"/>
            <a:ext cx="3729046" cy="304800"/>
          </a:xfrm>
          <a:prstGeom prst="rect">
            <a:avLst/>
          </a:prstGeom>
          <a:solidFill>
            <a:srgbClr val="00B050">
              <a:alpha val="4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6621" y="4838478"/>
            <a:ext cx="3730625" cy="304800"/>
          </a:xfrm>
          <a:prstGeom prst="rect">
            <a:avLst/>
          </a:prstGeom>
          <a:solidFill>
            <a:srgbClr val="FFFF00">
              <a:alpha val="4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6621" y="5158518"/>
            <a:ext cx="3729046" cy="304800"/>
          </a:xfrm>
          <a:prstGeom prst="rect">
            <a:avLst/>
          </a:prstGeom>
          <a:solidFill>
            <a:srgbClr val="00B050">
              <a:alpha val="4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9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4DDB-F8BA-C242-8BF7-B44EFC151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X.25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CEE2C-75CF-B84F-801F-0BE00E503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… 1970s by </a:t>
            </a:r>
            <a:r>
              <a:rPr lang="en-US" sz="2400" b="1" dirty="0"/>
              <a:t>ITU-T</a:t>
            </a:r>
          </a:p>
          <a:p>
            <a:pPr lvl="1"/>
            <a:r>
              <a:rPr lang="en-US" sz="2400" dirty="0"/>
              <a:t> ITU Telecommunication Standardization Sector (ITU-T) </a:t>
            </a:r>
          </a:p>
          <a:p>
            <a:pPr lvl="1"/>
            <a:r>
              <a:rPr lang="en-US" sz="2400" dirty="0"/>
              <a:t>ITU:  International Telecommunication Union (ITU)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FE9C-6998-1C4D-BF66-2BC21EBFB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D0E2B-8B5C-B24C-B4E5-83AFB978A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418945"/>
            <a:ext cx="5029200" cy="3119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BD23F-4348-064E-B1B6-892630BB7001}"/>
              </a:ext>
            </a:extLst>
          </p:cNvPr>
          <p:cNvSpPr txBox="1"/>
          <p:nvPr/>
        </p:nvSpPr>
        <p:spPr>
          <a:xfrm>
            <a:off x="5791201" y="3797933"/>
            <a:ext cx="289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PLP: Packet Layer Protocol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LAP-B: Link Access Protocol - Balanced</a:t>
            </a:r>
          </a:p>
        </p:txBody>
      </p:sp>
    </p:spTree>
    <p:extLst>
      <p:ext uri="{BB962C8B-B14F-4D97-AF65-F5344CB8AC3E}">
        <p14:creationId xmlns:p14="http://schemas.microsoft.com/office/powerpoint/2010/main" val="247802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BA83D-1DB9-B54D-A8E3-A0060D30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X.25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2BBAC-15E6-0F4A-A898-4FED9B6AA1F0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X.25 network devices … categories: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cap="small" dirty="0"/>
              <a:t>Data Terminal Equipment (</a:t>
            </a:r>
            <a:r>
              <a:rPr lang="en-US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DTE</a:t>
            </a:r>
            <a:r>
              <a:rPr lang="en-US" cap="small" dirty="0"/>
              <a:t>),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cap="small" dirty="0"/>
              <a:t>Data Circuit-terminating Equipment (</a:t>
            </a:r>
            <a:r>
              <a:rPr lang="en-US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DCE</a:t>
            </a:r>
            <a:r>
              <a:rPr lang="en-US" cap="small" dirty="0"/>
              <a:t>),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cap="small" dirty="0"/>
              <a:t>Packet-switching Exchange (</a:t>
            </a:r>
            <a:r>
              <a:rPr lang="en-US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PSE</a:t>
            </a:r>
            <a:r>
              <a:rPr lang="en-US" cap="small" dirty="0"/>
              <a:t>)</a:t>
            </a:r>
          </a:p>
          <a:p>
            <a:pPr marL="1371600" lvl="2" indent="-514350"/>
            <a:r>
              <a:rPr lang="en-US" dirty="0"/>
              <a:t>PAD- Packet Assembler/ Dissembler. 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490A5-8D91-744C-9AFB-7812CA23C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6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E4CBC-36F1-5240-8A17-826C19B8E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X.25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7E571-3F84-8647-A053-676A895E0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ACF8FC-295B-9247-9A73-C87571AF8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2193" y="1600200"/>
            <a:ext cx="6399614" cy="4525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BA610-157B-D541-8936-55EC3EE48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45068"/>
            <a:ext cx="39243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7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23250</TotalTime>
  <Words>438</Words>
  <Application>Microsoft Office PowerPoint</Application>
  <PresentationFormat>On-screen Show (4:3)</PresentationFormat>
  <Paragraphs>105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Switching</vt:lpstr>
      <vt:lpstr>Switching</vt:lpstr>
      <vt:lpstr>Switching</vt:lpstr>
      <vt:lpstr>Switching</vt:lpstr>
      <vt:lpstr>X.25 Protocol</vt:lpstr>
      <vt:lpstr>X.25 Protocol</vt:lpstr>
      <vt:lpstr>X.25 Protocol</vt:lpstr>
      <vt:lpstr>DTE</vt:lpstr>
      <vt:lpstr>DCE</vt:lpstr>
      <vt:lpstr>PSE</vt:lpstr>
      <vt:lpstr>Packet Assembler/Disassembler (PAD)</vt:lpstr>
      <vt:lpstr>X.25 Protocol</vt:lpstr>
      <vt:lpstr>X.25 Protocol</vt:lpstr>
      <vt:lpstr>X.25 Protocol</vt:lpstr>
      <vt:lpstr>X.25 Protocol</vt:lpstr>
      <vt:lpstr>virtual circuits in X.25</vt:lpstr>
      <vt:lpstr>SVC &amp; PVC</vt:lpstr>
      <vt:lpstr>SVC &amp; PVC</vt:lpstr>
      <vt:lpstr>PowerPoint Presentation</vt:lpstr>
      <vt:lpstr>X.25 Protocol</vt:lpstr>
      <vt:lpstr>X.25 Protocol</vt:lpstr>
      <vt:lpstr>PLP Packet</vt:lpstr>
      <vt:lpstr>PLP Packet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 all k-nearest neighbor queries in Hadoop</dc:title>
  <dc:creator>Administrator</dc:creator>
  <cp:lastModifiedBy>Dr. ASIF ZAMAN</cp:lastModifiedBy>
  <cp:revision>850</cp:revision>
  <cp:lastPrinted>2017-11-05T03:12:43Z</cp:lastPrinted>
  <dcterms:created xsi:type="dcterms:W3CDTF">2006-08-16T00:00:00Z</dcterms:created>
  <dcterms:modified xsi:type="dcterms:W3CDTF">2022-06-21T16:12:02Z</dcterms:modified>
</cp:coreProperties>
</file>